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259" r:id="rId3"/>
    <p:sldId id="313" r:id="rId4"/>
    <p:sldId id="328" r:id="rId5"/>
    <p:sldId id="319" r:id="rId6"/>
    <p:sldId id="320" r:id="rId7"/>
    <p:sldId id="298" r:id="rId8"/>
    <p:sldId id="321" r:id="rId9"/>
    <p:sldId id="322" r:id="rId10"/>
    <p:sldId id="305" r:id="rId11"/>
    <p:sldId id="296" r:id="rId12"/>
    <p:sldId id="323" r:id="rId13"/>
    <p:sldId id="324" r:id="rId14"/>
    <p:sldId id="325" r:id="rId15"/>
    <p:sldId id="326" r:id="rId16"/>
    <p:sldId id="306" r:id="rId17"/>
    <p:sldId id="307" r:id="rId18"/>
    <p:sldId id="278" r:id="rId19"/>
    <p:sldId id="330" r:id="rId20"/>
    <p:sldId id="280" r:id="rId21"/>
    <p:sldId id="331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 autoAdjust="0"/>
    <p:restoredTop sz="92540" autoAdjust="0"/>
  </p:normalViewPr>
  <p:slideViewPr>
    <p:cSldViewPr>
      <p:cViewPr>
        <p:scale>
          <a:sx n="66" d="100"/>
          <a:sy n="66" d="100"/>
        </p:scale>
        <p:origin x="-126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5684"/>
    </p:cViewPr>
  </p:sorterViewPr>
  <p:notesViewPr>
    <p:cSldViewPr>
      <p:cViewPr>
        <p:scale>
          <a:sx n="100" d="100"/>
          <a:sy n="100" d="100"/>
        </p:scale>
        <p:origin x="-1500" y="35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0" tIns="46574" rIns="93150" bIns="465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50" tIns="46574" rIns="93150" bIns="46574" rtlCol="0"/>
          <a:lstStyle>
            <a:lvl1pPr algn="r">
              <a:defRPr sz="1200"/>
            </a:lvl1pPr>
          </a:lstStyle>
          <a:p>
            <a:fld id="{D9756E75-2C29-4BE6-98E3-D41055024572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0"/>
            <a:ext cx="3037840" cy="464820"/>
          </a:xfrm>
          <a:prstGeom prst="rect">
            <a:avLst/>
          </a:prstGeom>
        </p:spPr>
        <p:txBody>
          <a:bodyPr vert="horz" lIns="93150" tIns="46574" rIns="93150" bIns="465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70"/>
            <a:ext cx="3037840" cy="464820"/>
          </a:xfrm>
          <a:prstGeom prst="rect">
            <a:avLst/>
          </a:prstGeom>
        </p:spPr>
        <p:txBody>
          <a:bodyPr vert="horz" lIns="93150" tIns="46574" rIns="93150" bIns="46574" rtlCol="0" anchor="b"/>
          <a:lstStyle>
            <a:lvl1pPr algn="r">
              <a:defRPr sz="1200"/>
            </a:lvl1pPr>
          </a:lstStyle>
          <a:p>
            <a:fld id="{2B053532-16A8-41C9-AF29-A4E1FEDC0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93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5334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2003" y="4191000"/>
            <a:ext cx="5562600" cy="440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4" rIns="93150" bIns="46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3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0" tIns="46574" rIns="93150" bIns="4657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273F44-68DA-4EDD-9310-D8C4E870C0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71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b="1" dirty="0" smtClean="0"/>
              <a:t>Multiple greetings from Africa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3F44-68DA-4EDD-9310-D8C4E870C03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96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3F44-68DA-4EDD-9310-D8C4E870C03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96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3F44-68DA-4EDD-9310-D8C4E870C03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96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3F44-68DA-4EDD-9310-D8C4E870C03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96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3F44-68DA-4EDD-9310-D8C4E870C03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3F44-68DA-4EDD-9310-D8C4E870C03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3" y="4191000"/>
            <a:ext cx="5562600" cy="4648200"/>
          </a:xfrm>
        </p:spPr>
        <p:txBody>
          <a:bodyPr>
            <a:noAutofit/>
          </a:bodyPr>
          <a:lstStyle/>
          <a:p>
            <a:pPr lvl="1"/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3F44-68DA-4EDD-9310-D8C4E870C03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Together,</a:t>
            </a:r>
            <a:r>
              <a:rPr lang="en-US" b="1" baseline="0" dirty="0" smtClean="0"/>
              <a:t> with United Methodists across the globe, we will save millions of lives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3F44-68DA-4EDD-9310-D8C4E870C03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3F44-68DA-4EDD-9310-D8C4E870C03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Give</a:t>
            </a:r>
            <a:r>
              <a:rPr lang="en-US" b="1" baseline="0" dirty="0" smtClean="0"/>
              <a:t> through Advance #684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3F44-68DA-4EDD-9310-D8C4E870C03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4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3F44-68DA-4EDD-9310-D8C4E870C03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Progress has been made. </a:t>
            </a:r>
          </a:p>
          <a:p>
            <a:endParaRPr lang="en-US" b="1" dirty="0" smtClean="0"/>
          </a:p>
          <a:p>
            <a:r>
              <a:rPr lang="en-US" b="1" dirty="0" smtClean="0"/>
              <a:t>When Nothing</a:t>
            </a:r>
            <a:r>
              <a:rPr lang="en-US" b="1" baseline="0" dirty="0" smtClean="0"/>
              <a:t> But Nets started in 2006 there was one death every 30 seconds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3F44-68DA-4EDD-9310-D8C4E870C03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3F44-68DA-4EDD-9310-D8C4E870C03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3F44-68DA-4EDD-9310-D8C4E870C03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Goal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3F44-68DA-4EDD-9310-D8C4E870C03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96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3F44-68DA-4EDD-9310-D8C4E870C03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pitchFamily="-96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3F44-68DA-4EDD-9310-D8C4E870C03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None/>
            </a:pP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73F44-68DA-4EDD-9310-D8C4E870C03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1371600"/>
            <a:ext cx="3657600" cy="20574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3657600"/>
            <a:ext cx="2971800" cy="1981200"/>
          </a:xfrm>
        </p:spPr>
        <p:txBody>
          <a:bodyPr/>
          <a:lstStyle>
            <a:lvl1pPr marL="0" indent="0">
              <a:lnSpc>
                <a:spcPct val="85000"/>
              </a:lnSpc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8966-D097-47FB-8E3D-649781B04AC2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C1EB-B141-4845-90CB-51E06F958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8966-D097-47FB-8E3D-649781B04AC2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C1EB-B141-4845-90CB-51E06F958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8966-D097-47FB-8E3D-649781B04AC2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C1EB-B141-4845-90CB-51E06F958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8966-D097-47FB-8E3D-649781B04AC2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C1EB-B141-4845-90CB-51E06F958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8966-D097-47FB-8E3D-649781B04AC2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C1EB-B141-4845-90CB-51E06F958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8966-D097-47FB-8E3D-649781B04AC2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C1EB-B141-4845-90CB-51E06F958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8966-D097-47FB-8E3D-649781B04AC2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C1EB-B141-4845-90CB-51E06F958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1371600"/>
            <a:ext cx="3657600" cy="20574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3657600"/>
            <a:ext cx="2971800" cy="1981200"/>
          </a:xfrm>
        </p:spPr>
        <p:txBody>
          <a:bodyPr/>
          <a:lstStyle>
            <a:lvl1pPr marL="0" indent="0">
              <a:lnSpc>
                <a:spcPct val="85000"/>
              </a:lnSpc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8966-D097-47FB-8E3D-649781B04AC2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C1EB-B141-4845-90CB-51E06F958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8966-D097-47FB-8E3D-649781B04AC2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C1EB-B141-4845-90CB-51E06F958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8966-D097-47FB-8E3D-649781B04AC2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C1EB-B141-4845-90CB-51E06F958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8966-D097-47FB-8E3D-649781B04AC2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C1EB-B141-4845-90CB-51E06F958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5943600" cy="11430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579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pitchFamily="-96" charset="0"/>
          <a:ea typeface="ＭＳ Ｐゴシック" pitchFamily="-96" charset="-12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pitchFamily="-96" charset="0"/>
          <a:ea typeface="ＭＳ Ｐゴシック" pitchFamily="-96" charset="-12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pitchFamily="-96" charset="0"/>
          <a:ea typeface="ＭＳ Ｐゴシック" pitchFamily="-96" charset="-12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pitchFamily="-96" charset="0"/>
          <a:ea typeface="ＭＳ Ｐゴシック" pitchFamily="-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pitchFamily="-96" charset="0"/>
          <a:ea typeface="ＭＳ Ｐゴシック" pitchFamily="-9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pitchFamily="-96" charset="0"/>
          <a:ea typeface="ＭＳ Ｐゴシック" pitchFamily="-9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pitchFamily="-96" charset="0"/>
          <a:ea typeface="ＭＳ Ｐゴシック" pitchFamily="-9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pitchFamily="-96" charset="0"/>
          <a:ea typeface="ＭＳ Ｐゴシック" pitchFamily="-9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A8966-D097-47FB-8E3D-649781B04AC2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7C1EB-B141-4845-90CB-51E06F958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8.jpe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llo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0368" y="1295400"/>
            <a:ext cx="2964519" cy="786130"/>
          </a:xfrm>
          <a:prstGeom prst="rect">
            <a:avLst/>
          </a:prstGeom>
        </p:spPr>
      </p:pic>
      <p:pic>
        <p:nvPicPr>
          <p:cNvPr id="12" name="Picture 11" descr="Africa-Hello.png"/>
          <p:cNvPicPr>
            <a:picLocks noChangeAspect="1"/>
          </p:cNvPicPr>
          <p:nvPr/>
        </p:nvPicPr>
        <p:blipFill>
          <a:blip r:embed="rId4" cstate="print"/>
          <a:srcRect t="78889" r="37706" b="5556"/>
          <a:stretch>
            <a:fillRect/>
          </a:stretch>
        </p:blipFill>
        <p:spPr>
          <a:xfrm>
            <a:off x="5311535" y="4345641"/>
            <a:ext cx="3388021" cy="912159"/>
          </a:xfrm>
          <a:prstGeom prst="rect">
            <a:avLst/>
          </a:prstGeom>
        </p:spPr>
      </p:pic>
      <p:pic>
        <p:nvPicPr>
          <p:cNvPr id="13" name="Picture 12" descr="Africa-Hello.png"/>
          <p:cNvPicPr>
            <a:picLocks noChangeAspect="1"/>
          </p:cNvPicPr>
          <p:nvPr/>
        </p:nvPicPr>
        <p:blipFill>
          <a:blip r:embed="rId5" cstate="print"/>
          <a:srcRect t="61111" r="35311" b="21111"/>
          <a:stretch>
            <a:fillRect/>
          </a:stretch>
        </p:blipFill>
        <p:spPr>
          <a:xfrm>
            <a:off x="5876205" y="3851554"/>
            <a:ext cx="1905762" cy="564670"/>
          </a:xfrm>
          <a:prstGeom prst="rect">
            <a:avLst/>
          </a:prstGeom>
        </p:spPr>
      </p:pic>
      <p:pic>
        <p:nvPicPr>
          <p:cNvPr id="14" name="Picture 13" descr="Africa-Hello.png"/>
          <p:cNvPicPr>
            <a:picLocks noChangeAspect="1"/>
          </p:cNvPicPr>
          <p:nvPr/>
        </p:nvPicPr>
        <p:blipFill>
          <a:blip r:embed="rId6" cstate="print"/>
          <a:srcRect t="44444" b="36667"/>
          <a:stretch>
            <a:fillRect/>
          </a:stretch>
        </p:blipFill>
        <p:spPr>
          <a:xfrm>
            <a:off x="4876800" y="2581046"/>
            <a:ext cx="3458605" cy="704352"/>
          </a:xfrm>
          <a:prstGeom prst="rect">
            <a:avLst/>
          </a:prstGeom>
        </p:spPr>
      </p:pic>
      <p:pic>
        <p:nvPicPr>
          <p:cNvPr id="15" name="Picture 14" descr="Africa-Hello.png"/>
          <p:cNvPicPr>
            <a:picLocks noChangeAspect="1"/>
          </p:cNvPicPr>
          <p:nvPr/>
        </p:nvPicPr>
        <p:blipFill>
          <a:blip r:embed="rId4" cstate="print"/>
          <a:srcRect t="30000" r="23331" b="53333"/>
          <a:stretch>
            <a:fillRect/>
          </a:stretch>
        </p:blipFill>
        <p:spPr>
          <a:xfrm>
            <a:off x="5099784" y="3145717"/>
            <a:ext cx="3740940" cy="876783"/>
          </a:xfrm>
          <a:prstGeom prst="rect">
            <a:avLst/>
          </a:prstGeom>
        </p:spPr>
      </p:pic>
      <p:pic>
        <p:nvPicPr>
          <p:cNvPr id="16" name="Picture 15" descr="Africa-Hello.png"/>
          <p:cNvPicPr>
            <a:picLocks noChangeAspect="1"/>
          </p:cNvPicPr>
          <p:nvPr/>
        </p:nvPicPr>
        <p:blipFill>
          <a:blip r:embed="rId4" cstate="print"/>
          <a:srcRect t="13333" r="29321" b="68889"/>
          <a:stretch>
            <a:fillRect/>
          </a:stretch>
        </p:blipFill>
        <p:spPr>
          <a:xfrm>
            <a:off x="5523286" y="1893154"/>
            <a:ext cx="3317438" cy="899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689" b="27273"/>
          <a:stretch/>
        </p:blipFill>
        <p:spPr bwMode="auto">
          <a:xfrm>
            <a:off x="480211" y="1752600"/>
            <a:ext cx="828278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NEW tag BLANK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228600"/>
            <a:ext cx="49530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09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A History of Healing </a:t>
            </a:r>
            <a:endParaRPr lang="en-US" sz="3600" b="1" dirty="0">
              <a:latin typeface="Calibri" pitchFamily="34" charset="0"/>
            </a:endParaRPr>
          </a:p>
        </p:txBody>
      </p:sp>
      <p:pic>
        <p:nvPicPr>
          <p:cNvPr id="1026" name="Picture 2" descr="Icon Education_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2153" y="3810000"/>
            <a:ext cx="819647" cy="81964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 descr="Icon Prevention_r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3828553"/>
            <a:ext cx="814290" cy="81964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8" name="Picture 4" descr="Icon Treatment_r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94287" y="3810000"/>
            <a:ext cx="814290" cy="81964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9" name="Picture 5" descr="Icon Communcation_re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9230" y="3810000"/>
            <a:ext cx="816970" cy="81697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0" name="Picture 6" descr="Icon Prevention_re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4038600"/>
            <a:ext cx="482600" cy="4857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3" name="Picture 9" descr="Icon Prevention_r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3810000"/>
            <a:ext cx="814290" cy="81964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4" name="Picture 10" descr="Icon Advocac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8275" y="3810000"/>
            <a:ext cx="822325" cy="82232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35718" r="47363" b="57576"/>
          <a:stretch>
            <a:fillRect/>
          </a:stretch>
        </p:blipFill>
        <p:spPr bwMode="auto">
          <a:xfrm>
            <a:off x="2362200" y="36576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 tag BLAN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228600"/>
            <a:ext cx="4876800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4267200" cy="1143000"/>
          </a:xfrm>
        </p:spPr>
        <p:txBody>
          <a:bodyPr/>
          <a:lstStyle/>
          <a:p>
            <a:pPr algn="l"/>
            <a:r>
              <a:rPr lang="en-US" dirty="0" smtClean="0">
                <a:latin typeface="Calibri" pitchFamily="34" charset="0"/>
              </a:rPr>
              <a:t>Prevention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1676400"/>
            <a:ext cx="5867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Nets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Access to diagnostic tests and medicine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Draining standing water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Improving sanitation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b="1" dirty="0" smtClean="0"/>
          </a:p>
        </p:txBody>
      </p:sp>
      <p:pic>
        <p:nvPicPr>
          <p:cNvPr id="7" name="Picture 9" descr="Icon Prevention_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76400"/>
            <a:ext cx="2026528" cy="203985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63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 tag BLAN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228600"/>
            <a:ext cx="4876800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4267200" cy="1143000"/>
          </a:xfrm>
        </p:spPr>
        <p:txBody>
          <a:bodyPr/>
          <a:lstStyle/>
          <a:p>
            <a:pPr algn="l"/>
            <a:r>
              <a:rPr lang="en-US" dirty="0" smtClean="0">
                <a:latin typeface="Calibri" pitchFamily="34" charset="0"/>
              </a:rPr>
              <a:t>Treatment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1524000"/>
            <a:ext cx="48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Improving 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infrastructure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The UMC operates hundreds of churches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, schools,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and hospitals in Africa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Ensure facilities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have the diagnostic tests and treatment needed to save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lives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 smtClean="0"/>
          </a:p>
        </p:txBody>
      </p:sp>
      <p:pic>
        <p:nvPicPr>
          <p:cNvPr id="8" name="Picture 4" descr="Icon Treatment_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27798"/>
            <a:ext cx="2163664" cy="21778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68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 tag BLAN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228600"/>
            <a:ext cx="4876800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4267200" cy="1143000"/>
          </a:xfrm>
        </p:spPr>
        <p:txBody>
          <a:bodyPr/>
          <a:lstStyle/>
          <a:p>
            <a:pPr algn="l"/>
            <a:r>
              <a:rPr lang="en-US" dirty="0" smtClean="0">
                <a:latin typeface="Calibri" pitchFamily="34" charset="0"/>
              </a:rPr>
              <a:t>Education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3866" y="3276600"/>
            <a:ext cx="586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Outreach to those who need it most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Train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thousands of local people in African communities to teach their communities about avoiding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malaria</a:t>
            </a:r>
          </a:p>
        </p:txBody>
      </p:sp>
      <p:pic>
        <p:nvPicPr>
          <p:cNvPr id="8" name="Picture 2" descr="Icon Education_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648" y="1828800"/>
            <a:ext cx="2228352" cy="22283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8" descr="NEW tag BLAN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1094014"/>
            <a:ext cx="6116052" cy="2476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6823" y="1831370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“Education is the most powerful weapon which you can use to change the world.”</a:t>
            </a:r>
            <a:br>
              <a:rPr lang="en-US" b="1" dirty="0">
                <a:latin typeface="Calibri" pitchFamily="34" charset="0"/>
                <a:cs typeface="Calibri" pitchFamily="34" charset="0"/>
              </a:rPr>
            </a:br>
            <a:r>
              <a:rPr lang="en-US" b="1" dirty="0">
                <a:latin typeface="Calibri" pitchFamily="34" charset="0"/>
                <a:cs typeface="Calibri" pitchFamily="34" charset="0"/>
              </a:rPr>
              <a:t>---Nelson Mandela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 tag BLAN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228600"/>
            <a:ext cx="4876800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4267200" cy="1143000"/>
          </a:xfrm>
        </p:spPr>
        <p:txBody>
          <a:bodyPr/>
          <a:lstStyle/>
          <a:p>
            <a:pPr algn="l"/>
            <a:r>
              <a:rPr lang="en-US" dirty="0" smtClean="0">
                <a:latin typeface="Calibri" pitchFamily="34" charset="0"/>
              </a:rPr>
              <a:t>Communication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1683658"/>
            <a:ext cx="57476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African communities do not rely on printed communications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Upgrade communication networks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Building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new radio stations 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roviding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hand-crank and solar-powered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radios</a:t>
            </a:r>
          </a:p>
        </p:txBody>
      </p:sp>
      <p:pic>
        <p:nvPicPr>
          <p:cNvPr id="8" name="Picture 5" descr="Icon Communcation_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76400"/>
            <a:ext cx="2535830" cy="25358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831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 tag BLAN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228600"/>
            <a:ext cx="44196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61468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World Class Results </a:t>
            </a:r>
            <a:endParaRPr lang="en-US" sz="3600" b="1" dirty="0">
              <a:latin typeface="Calibri" pitchFamily="34" charset="0"/>
            </a:endParaRPr>
          </a:p>
        </p:txBody>
      </p:sp>
      <p:pic>
        <p:nvPicPr>
          <p:cNvPr id="11" name="Picture 10" descr="DSC_0112.jpg"/>
          <p:cNvPicPr>
            <a:picLocks noChangeAspect="1"/>
          </p:cNvPicPr>
          <p:nvPr/>
        </p:nvPicPr>
        <p:blipFill>
          <a:blip r:embed="rId4" cstate="print"/>
          <a:srcRect l="7404" r="13289" b="5973"/>
          <a:stretch>
            <a:fillRect/>
          </a:stretch>
        </p:blipFill>
        <p:spPr>
          <a:xfrm>
            <a:off x="1981200" y="1397000"/>
            <a:ext cx="2618210" cy="2077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MDUB1541.jpg"/>
          <p:cNvPicPr>
            <a:picLocks noChangeAspect="1"/>
          </p:cNvPicPr>
          <p:nvPr/>
        </p:nvPicPr>
        <p:blipFill>
          <a:blip r:embed="rId5" cstate="print"/>
          <a:srcRect l="35000"/>
          <a:stretch>
            <a:fillRect/>
          </a:stretch>
        </p:blipFill>
        <p:spPr>
          <a:xfrm>
            <a:off x="5306854" y="457200"/>
            <a:ext cx="3095309" cy="311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43000" y="3657601"/>
            <a:ext cx="609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846,000 nets distributed</a:t>
            </a:r>
          </a:p>
          <a:p>
            <a:endParaRPr lang="en-US" sz="1600" b="1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5,000 local Community Health workers trained</a:t>
            </a:r>
          </a:p>
          <a:p>
            <a:endParaRPr lang="en-US" sz="1600" b="1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15 in-country health boards established and trained to oversee comprehensive programs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mosquit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3400" y="3657600"/>
            <a:ext cx="609600" cy="418289"/>
          </a:xfrm>
          <a:prstGeom prst="rect">
            <a:avLst/>
          </a:prstGeom>
        </p:spPr>
      </p:pic>
      <p:pic>
        <p:nvPicPr>
          <p:cNvPr id="10" name="Picture 9" descr="mosquit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3400" y="4343401"/>
            <a:ext cx="609600" cy="418289"/>
          </a:xfrm>
          <a:prstGeom prst="rect">
            <a:avLst/>
          </a:prstGeom>
        </p:spPr>
      </p:pic>
      <p:pic>
        <p:nvPicPr>
          <p:cNvPr id="12" name="Picture 11" descr="mosquit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3400" y="4986971"/>
            <a:ext cx="609600" cy="418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943600" cy="1143000"/>
          </a:xfrm>
        </p:spPr>
        <p:txBody>
          <a:bodyPr/>
          <a:lstStyle/>
          <a:p>
            <a:r>
              <a:rPr lang="en-US" dirty="0" smtClean="0"/>
              <a:t>Community outreach</a:t>
            </a:r>
            <a:endParaRPr lang="en-US" dirty="0"/>
          </a:p>
        </p:txBody>
      </p:sp>
      <p:pic>
        <p:nvPicPr>
          <p:cNvPr id="4" name="Content Placeholder 3" descr="Mosquito 5k Ru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656" t="25956"/>
          <a:stretch>
            <a:fillRect/>
          </a:stretch>
        </p:blipFill>
        <p:spPr>
          <a:xfrm>
            <a:off x="1066800" y="4477449"/>
            <a:ext cx="2971800" cy="184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Flower Mound UMC Bug Smash.bmp"/>
          <p:cNvPicPr>
            <a:picLocks noChangeAspect="1"/>
          </p:cNvPicPr>
          <p:nvPr/>
        </p:nvPicPr>
        <p:blipFill>
          <a:blip r:embed="rId4" cstate="print"/>
          <a:srcRect l="9877"/>
          <a:stretch>
            <a:fillRect/>
          </a:stretch>
        </p:blipFill>
        <p:spPr>
          <a:xfrm>
            <a:off x="12115800" y="2743200"/>
            <a:ext cx="2987322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NEW tag BLANK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76200"/>
            <a:ext cx="8077200" cy="1371600"/>
          </a:xfrm>
          <a:prstGeom prst="rect">
            <a:avLst/>
          </a:prstGeom>
        </p:spPr>
      </p:pic>
      <p:pic>
        <p:nvPicPr>
          <p:cNvPr id="8" name="Picture 7" descr="umns10_230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1371600"/>
            <a:ext cx="3938759" cy="2843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38200" y="533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Imagine No Malaria = Opportunity</a:t>
            </a:r>
            <a:endParaRPr lang="en-US" sz="3600" b="1" dirty="0">
              <a:latin typeface="Calibri" pitchFamily="34" charset="0"/>
            </a:endParaRPr>
          </a:p>
        </p:txBody>
      </p:sp>
      <p:pic>
        <p:nvPicPr>
          <p:cNvPr id="11" name="Picture 10" descr="Pauley headshot.jpg"/>
          <p:cNvPicPr>
            <a:picLocks noChangeAspect="1"/>
          </p:cNvPicPr>
          <p:nvPr/>
        </p:nvPicPr>
        <p:blipFill>
          <a:blip r:embed="rId7" cstate="print"/>
          <a:srcRect l="18824"/>
          <a:stretch>
            <a:fillRect/>
          </a:stretch>
        </p:blipFill>
        <p:spPr>
          <a:xfrm>
            <a:off x="4876800" y="1981200"/>
            <a:ext cx="362888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EW tag BLAN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5381017"/>
            <a:ext cx="5257800" cy="1324583"/>
          </a:xfrm>
          <a:prstGeom prst="rect">
            <a:avLst/>
          </a:prstGeom>
        </p:spPr>
      </p:pic>
      <p:pic>
        <p:nvPicPr>
          <p:cNvPr id="8" name="Picture 7" descr="NEW tag BLAN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4876800"/>
            <a:ext cx="3240505" cy="1219200"/>
          </a:xfrm>
          <a:prstGeom prst="rect">
            <a:avLst/>
          </a:prstGeom>
        </p:spPr>
      </p:pic>
      <p:pic>
        <p:nvPicPr>
          <p:cNvPr id="9" name="Picture 8" descr="NEW tag BLAN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99164"/>
            <a:ext cx="2266950" cy="13486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8200" y="457200"/>
            <a:ext cx="422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Calibri" pitchFamily="34" charset="0"/>
              </a:rPr>
              <a:t>Together</a:t>
            </a:r>
            <a:endParaRPr lang="en-US" sz="3600" b="1" u="sng" dirty="0">
              <a:latin typeface="Calibri" pitchFamily="34" charset="0"/>
            </a:endParaRPr>
          </a:p>
          <a:p>
            <a:endParaRPr lang="en-US" sz="3600" b="1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8305" y="5181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we will save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5791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MILLIONS OF LIVES!</a:t>
            </a:r>
            <a:endParaRPr lang="en-US" sz="3600" b="1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447800"/>
            <a:ext cx="4914899" cy="3686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32643"/>
            <a:ext cx="1066800" cy="1066800"/>
          </a:xfrm>
        </p:spPr>
      </p:pic>
      <p:pic>
        <p:nvPicPr>
          <p:cNvPr id="4" name="Picture 3" descr="NEW tag BLAN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52400"/>
            <a:ext cx="4648200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3429000" cy="914400"/>
          </a:xfrm>
        </p:spPr>
        <p:txBody>
          <a:bodyPr/>
          <a:lstStyle/>
          <a:p>
            <a:r>
              <a:rPr lang="en-US" sz="4200" dirty="0" smtClean="0">
                <a:latin typeface="Calibri" pitchFamily="34" charset="0"/>
                <a:cs typeface="Calibri" pitchFamily="34" charset="0"/>
              </a:rPr>
              <a:t>Connect</a:t>
            </a:r>
            <a:endParaRPr lang="en-US" sz="4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4514" y="1981199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Imagine No Malaria: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Holston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14" y="3070086"/>
            <a:ext cx="1066800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0714" y="3249543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@</a:t>
            </a:r>
            <a:r>
              <a:rPr lang="en-US" sz="4000" b="1" dirty="0" err="1" smtClean="0">
                <a:latin typeface="Calibri" pitchFamily="34" charset="0"/>
                <a:cs typeface="Calibri" pitchFamily="34" charset="0"/>
              </a:rPr>
              <a:t>NoMalariaHC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 descr="NEW tag BLAN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8" y="4951400"/>
            <a:ext cx="7238999" cy="181469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20003" y="5506980"/>
            <a:ext cx="6703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9pPr>
          </a:lstStyle>
          <a:p>
            <a:r>
              <a:rPr lang="en-US" sz="4200" dirty="0" smtClean="0">
                <a:latin typeface="Calibri" pitchFamily="34" charset="0"/>
                <a:cs typeface="Calibri" pitchFamily="34" charset="0"/>
              </a:rPr>
              <a:t>www.ImagineNoMalaria.org</a:t>
            </a:r>
            <a:endParaRPr lang="en-US" sz="4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4236515"/>
            <a:ext cx="1197428" cy="11974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95814" y="4481286"/>
            <a:ext cx="4914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eraecollins@holston.org</a:t>
            </a:r>
            <a:endParaRPr lang="en-US" sz="3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 tag BLAN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0"/>
            <a:ext cx="4648200" cy="1447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1460242"/>
            <a:ext cx="8077200" cy="387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3200" b="1" i="1" dirty="0" smtClean="0"/>
              <a:t>If you think you are too small </a:t>
            </a:r>
            <a:br>
              <a:rPr lang="en-US" sz="3200" b="1" i="1" dirty="0" smtClean="0"/>
            </a:br>
            <a:r>
              <a:rPr lang="en-US" sz="3200" b="1" i="1" dirty="0" smtClean="0"/>
              <a:t>to make a difference, try sleeping in a closed room with a mosquito.</a:t>
            </a:r>
          </a:p>
          <a:p>
            <a:pPr>
              <a:lnSpc>
                <a:spcPct val="200000"/>
              </a:lnSpc>
              <a:buNone/>
            </a:pPr>
            <a:endParaRPr lang="en-US" sz="3200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38200" y="457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African Proverb</a:t>
            </a:r>
            <a:endParaRPr lang="en-US" sz="3600" b="1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8008">
            <a:off x="666349" y="4419994"/>
            <a:ext cx="2180031" cy="198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nowledge.allianz.com/nopi_downloads/images/malaria_treatment_child_z_1.jpg"/>
          <p:cNvPicPr>
            <a:picLocks noChangeAspect="1" noChangeArrowheads="1"/>
          </p:cNvPicPr>
          <p:nvPr/>
        </p:nvPicPr>
        <p:blipFill>
          <a:blip r:embed="rId3"/>
          <a:srcRect l="11344"/>
          <a:stretch>
            <a:fillRect/>
          </a:stretch>
        </p:blipFill>
        <p:spPr bwMode="auto">
          <a:xfrm>
            <a:off x="4267200" y="766618"/>
            <a:ext cx="4419600" cy="33481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NEW tag BLANK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228600"/>
            <a:ext cx="3771900" cy="1219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447800"/>
            <a:ext cx="419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913" indent="-450850">
              <a:spcBef>
                <a:spcPct val="20000"/>
              </a:spcBef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Malaria Symptoms: </a:t>
            </a:r>
          </a:p>
          <a:p>
            <a:pPr marL="465137" lvl="1" indent="-342900">
              <a:spcBef>
                <a:spcPct val="20000"/>
              </a:spcBef>
              <a:buSzPct val="70000"/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chills</a:t>
            </a:r>
          </a:p>
          <a:p>
            <a:pPr marL="465137" lvl="1" indent="-342900">
              <a:spcBef>
                <a:spcPct val="20000"/>
              </a:spcBef>
              <a:buSzPct val="70000"/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nausea</a:t>
            </a:r>
          </a:p>
          <a:p>
            <a:pPr marL="465137" lvl="1" indent="-342900">
              <a:spcBef>
                <a:spcPct val="20000"/>
              </a:spcBef>
              <a:buSzPct val="70000"/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convulsions</a:t>
            </a:r>
          </a:p>
          <a:p>
            <a:pPr marL="465137" lvl="1" indent="-342900">
              <a:spcBef>
                <a:spcPct val="20000"/>
              </a:spcBef>
              <a:buSzPct val="70000"/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severe headaches</a:t>
            </a:r>
          </a:p>
          <a:p>
            <a:pPr marL="465137" lvl="1" indent="-342900">
              <a:spcBef>
                <a:spcPct val="20000"/>
              </a:spcBef>
              <a:buSzPct val="70000"/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muscle pain &amp; weakness</a:t>
            </a:r>
          </a:p>
          <a:p>
            <a:pPr marL="465137" lvl="1" indent="-342900">
              <a:spcBef>
                <a:spcPct val="20000"/>
              </a:spcBef>
              <a:buSzPct val="70000"/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high fever (106</a:t>
            </a:r>
            <a:r>
              <a:rPr lang="en-US" sz="2000" b="1" baseline="300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F)</a:t>
            </a:r>
          </a:p>
          <a:p>
            <a:pPr marL="1038225" lvl="1" indent="-341313">
              <a:spcBef>
                <a:spcPct val="20000"/>
              </a:spcBef>
              <a:buFont typeface="Arial" charset="0"/>
              <a:buChar char="–"/>
              <a:defRPr/>
            </a:pPr>
            <a:endParaRPr lang="en-US" sz="2000" dirty="0" smtClean="0"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33400"/>
            <a:ext cx="346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What is Malaria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44958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9525" algn="ctr">
              <a:spcBef>
                <a:spcPts val="0"/>
              </a:spcBef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Malaria can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lead to</a:t>
            </a:r>
          </a:p>
          <a:p>
            <a:pPr marL="114300" indent="-9525" algn="ctr">
              <a:spcBef>
                <a:spcPts val="0"/>
              </a:spcBef>
              <a:defRPr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brain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damage,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organ failure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coma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other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infections, or </a:t>
            </a:r>
          </a:p>
          <a:p>
            <a:pPr marL="114300" indent="-9525" algn="ctr">
              <a:spcBef>
                <a:spcPts val="0"/>
              </a:spcBef>
              <a:defRPr/>
            </a:pP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death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b="1" u="sng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24400" y="2648858"/>
            <a:ext cx="518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Calibri" pitchFamily="34" charset="0"/>
                <a:cs typeface="Calibri" pitchFamily="34" charset="0"/>
              </a:rPr>
              <a:t>Advance #684</a:t>
            </a:r>
            <a:endParaRPr lang="en-US" sz="5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tag BLAN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228600"/>
            <a:ext cx="5867400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19100"/>
            <a:ext cx="594360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Malaria is preventable.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19943"/>
            <a:ext cx="5043724" cy="3200400"/>
          </a:xfrm>
          <a:prstGeom prst="rect">
            <a:avLst/>
          </a:prstGeom>
        </p:spPr>
      </p:pic>
      <p:pic>
        <p:nvPicPr>
          <p:cNvPr id="7" name="Picture 6" descr="NEW tag BLAN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115" y="4874491"/>
            <a:ext cx="5715000" cy="177338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976086" y="5189682"/>
            <a:ext cx="49892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9pPr>
          </a:lstStyle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 disease of poverty.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9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tag BLAN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76200"/>
            <a:ext cx="61722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543" y="536582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1 death every </a:t>
            </a:r>
            <a:r>
              <a:rPr lang="en-US" sz="3600" b="1" dirty="0">
                <a:latin typeface="Calibri" pitchFamily="34" charset="0"/>
              </a:rPr>
              <a:t>3</a:t>
            </a:r>
            <a:r>
              <a:rPr lang="en-US" sz="3600" b="1" dirty="0" smtClean="0">
                <a:latin typeface="Calibri" pitchFamily="34" charset="0"/>
              </a:rPr>
              <a:t>0 seconds…</a:t>
            </a:r>
            <a:endParaRPr lang="en-US" sz="3600" b="1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l="7576" r="1515"/>
          <a:stretch>
            <a:fillRect/>
          </a:stretch>
        </p:blipFill>
        <p:spPr bwMode="auto">
          <a:xfrm>
            <a:off x="551543" y="1497193"/>
            <a:ext cx="6295570" cy="4736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68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tag BLAN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76200"/>
            <a:ext cx="61722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543" y="536582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1 death every 60 seconds…</a:t>
            </a:r>
            <a:endParaRPr lang="en-US" sz="3600" b="1" dirty="0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3" y="1571171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 tag BLAN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0"/>
            <a:ext cx="4267200" cy="1524000"/>
          </a:xfrm>
          <a:prstGeom prst="rect">
            <a:avLst/>
          </a:prstGeom>
        </p:spPr>
      </p:pic>
      <p:pic>
        <p:nvPicPr>
          <p:cNvPr id="7" name="Picture 6" descr="D19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2681" y="533400"/>
            <a:ext cx="4003193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3400" y="457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Every 60 Seconds…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1916668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. . . a child in Africa dies of malaria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12" name="Picture 11" descr="mosquit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81000" y="1992868"/>
            <a:ext cx="609600" cy="418289"/>
          </a:xfrm>
          <a:prstGeom prst="rect">
            <a:avLst/>
          </a:prstGeom>
        </p:spPr>
      </p:pic>
      <p:pic>
        <p:nvPicPr>
          <p:cNvPr id="13" name="Picture 12" descr="mosquit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81000" y="3360003"/>
            <a:ext cx="609600" cy="4182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6800" y="33600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2,000 children will die today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15" name="Picture 14" descr="mosquit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81000" y="4719935"/>
            <a:ext cx="609600" cy="4182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6800" y="4719935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655,000 children will die this year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tag BLAN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76200"/>
            <a:ext cx="61722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50650"/>
            <a:ext cx="541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Calibri" pitchFamily="34" charset="0"/>
              </a:rPr>
              <a:t>0 deaths</a:t>
            </a:r>
            <a:endParaRPr lang="en-US" sz="4200" b="1" dirty="0">
              <a:latin typeface="Calibri" pitchFamily="34" charset="0"/>
            </a:endParaRPr>
          </a:p>
        </p:txBody>
      </p:sp>
      <p:pic>
        <p:nvPicPr>
          <p:cNvPr id="8" name="Picture 7" descr="NEW tag BLAN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485" y="5170715"/>
            <a:ext cx="6439808" cy="152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8028" y="5638801"/>
            <a:ext cx="61685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Calibri" pitchFamily="34" charset="0"/>
              </a:rPr>
              <a:t>A world with no malaria</a:t>
            </a:r>
            <a:endParaRPr lang="en-US" sz="4200" b="1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69" y="1497236"/>
            <a:ext cx="5586131" cy="398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W tag BLAN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152400"/>
            <a:ext cx="6477000" cy="1620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309" y="390978"/>
            <a:ext cx="6172200" cy="1143000"/>
          </a:xfrm>
        </p:spPr>
        <p:txBody>
          <a:bodyPr/>
          <a:lstStyle/>
          <a:p>
            <a:pPr algn="l"/>
            <a:r>
              <a:rPr lang="en-US" sz="4200" dirty="0" smtClean="0">
                <a:latin typeface="Calibri" pitchFamily="34" charset="0"/>
              </a:rPr>
              <a:t>Holston Conference’s Goal</a:t>
            </a:r>
            <a:endParaRPr lang="en-US" sz="4200" dirty="0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8" y="2063448"/>
            <a:ext cx="1811382" cy="3270552"/>
          </a:xfrm>
          <a:prstGeom prst="rect">
            <a:avLst/>
          </a:prstGeom>
        </p:spPr>
      </p:pic>
      <p:pic>
        <p:nvPicPr>
          <p:cNvPr id="9" name="Picture 8" descr="NEW tag BLAN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1772557"/>
            <a:ext cx="6681482" cy="162015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012997" y="2133600"/>
            <a:ext cx="571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9pPr>
          </a:lstStyle>
          <a:p>
            <a:pPr algn="l"/>
            <a:r>
              <a:rPr lang="en-US" sz="4200" dirty="0" smtClean="0">
                <a:latin typeface="Calibri" pitchFamily="34" charset="0"/>
              </a:rPr>
              <a:t>100,000 lives saved</a:t>
            </a:r>
            <a:endParaRPr lang="en-US" sz="4200" dirty="0">
              <a:latin typeface="Calibri" pitchFamily="34" charset="0"/>
            </a:endParaRPr>
          </a:p>
        </p:txBody>
      </p:sp>
      <p:pic>
        <p:nvPicPr>
          <p:cNvPr id="11" name="Picture 10" descr="NEW tag BLAN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3348264"/>
            <a:ext cx="6685111" cy="162015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5550541" y="3710819"/>
            <a:ext cx="6248400" cy="92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" pitchFamily="-96" charset="0"/>
                <a:ea typeface="ＭＳ Ｐゴシック" pitchFamily="-96" charset="-128"/>
              </a:defRPr>
            </a:lvl9pPr>
          </a:lstStyle>
          <a:p>
            <a:pPr algn="l"/>
            <a:r>
              <a:rPr lang="en-US" sz="4200" dirty="0" smtClean="0">
                <a:latin typeface="Calibri" pitchFamily="34" charset="0"/>
              </a:rPr>
              <a:t>$1 million</a:t>
            </a:r>
            <a:endParaRPr lang="en-US" sz="4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 tag BLANK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228600"/>
            <a:ext cx="4876800" cy="144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4267200" cy="1143000"/>
          </a:xfrm>
        </p:spPr>
        <p:txBody>
          <a:bodyPr/>
          <a:lstStyle/>
          <a:p>
            <a:pPr algn="l"/>
            <a:r>
              <a:rPr lang="en-US" dirty="0" smtClean="0">
                <a:latin typeface="Calibri" pitchFamily="34" charset="0"/>
              </a:rPr>
              <a:t>Our Faith in Action…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" name="Content Placeholder 6" descr="D86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5800" y="1981200"/>
            <a:ext cx="6456511" cy="342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Futura"/>
        <a:ea typeface="ＭＳ Ｐゴシック"/>
        <a:cs typeface=""/>
      </a:majorFont>
      <a:minorFont>
        <a:latin typeface="Futur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10281</TotalTime>
  <Words>292</Words>
  <Application>Microsoft Office PowerPoint</Application>
  <PresentationFormat>On-screen Show (4:3)</PresentationFormat>
  <Paragraphs>97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Blank Presentation</vt:lpstr>
      <vt:lpstr>Custom Design</vt:lpstr>
      <vt:lpstr>PowerPoint Presentation</vt:lpstr>
      <vt:lpstr>PowerPoint Presentation</vt:lpstr>
      <vt:lpstr>Malaria is preventable.</vt:lpstr>
      <vt:lpstr>PowerPoint Presentation</vt:lpstr>
      <vt:lpstr>PowerPoint Presentation</vt:lpstr>
      <vt:lpstr>PowerPoint Presentation</vt:lpstr>
      <vt:lpstr>PowerPoint Presentation</vt:lpstr>
      <vt:lpstr>Holston Conference’s Goal</vt:lpstr>
      <vt:lpstr>Our Faith in Action…</vt:lpstr>
      <vt:lpstr>PowerPoint Presentation</vt:lpstr>
      <vt:lpstr>Prevention</vt:lpstr>
      <vt:lpstr>Treatment</vt:lpstr>
      <vt:lpstr>Education</vt:lpstr>
      <vt:lpstr>Communication</vt:lpstr>
      <vt:lpstr>PowerPoint Presentation</vt:lpstr>
      <vt:lpstr>Community outreach</vt:lpstr>
      <vt:lpstr>PowerPoint Presentation</vt:lpstr>
      <vt:lpstr>Connect</vt:lpstr>
      <vt:lpstr>PowerPoint Presentation</vt:lpstr>
      <vt:lpstr>PowerPoint Presentation</vt:lpstr>
    </vt:vector>
  </TitlesOfParts>
  <Company>Caitlyn Gibbons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BRIEFING Minnesota Annual Conference</dc:title>
  <dc:creator>Caitlyn Gibbons</dc:creator>
  <cp:lastModifiedBy>LeRae Collins</cp:lastModifiedBy>
  <cp:revision>480</cp:revision>
  <dcterms:created xsi:type="dcterms:W3CDTF">2011-08-30T15:46:00Z</dcterms:created>
  <dcterms:modified xsi:type="dcterms:W3CDTF">2012-11-06T09:51:03Z</dcterms:modified>
</cp:coreProperties>
</file>